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23" r:id="rId2"/>
    <p:sldId id="322" r:id="rId3"/>
    <p:sldId id="324" r:id="rId4"/>
  </p:sldIdLst>
  <p:sldSz cx="12192000" cy="6858000"/>
  <p:notesSz cx="6735763" cy="986631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CC99"/>
    <a:srgbClr val="FFCC66"/>
    <a:srgbClr val="99FFCC"/>
    <a:srgbClr val="66FFFF"/>
    <a:srgbClr val="000066"/>
    <a:srgbClr val="FF66CC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3851" autoAdjust="0"/>
    <p:restoredTop sz="90909" autoAdjust="0"/>
  </p:normalViewPr>
  <p:slideViewPr>
    <p:cSldViewPr>
      <p:cViewPr varScale="1">
        <p:scale>
          <a:sx n="102" d="100"/>
          <a:sy n="102" d="100"/>
        </p:scale>
        <p:origin x="110" y="131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28" y="-72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>
            <a:extLst>
              <a:ext uri="{FF2B5EF4-FFF2-40B4-BE49-F238E27FC236}">
                <a16:creationId xmlns:a16="http://schemas.microsoft.com/office/drawing/2014/main" id="{6CEC04E4-B028-F9DA-A968-EAC958FFDA2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61795" name="Rectangle 3">
            <a:extLst>
              <a:ext uri="{FF2B5EF4-FFF2-40B4-BE49-F238E27FC236}">
                <a16:creationId xmlns:a16="http://schemas.microsoft.com/office/drawing/2014/main" id="{B24E2F7C-B2C5-117E-2A26-1EC7CF9B30E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61796" name="Rectangle 4">
            <a:extLst>
              <a:ext uri="{FF2B5EF4-FFF2-40B4-BE49-F238E27FC236}">
                <a16:creationId xmlns:a16="http://schemas.microsoft.com/office/drawing/2014/main" id="{58939C88-7597-9A7C-9F78-B2D2564E6F6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61797" name="Rectangle 5">
            <a:extLst>
              <a:ext uri="{FF2B5EF4-FFF2-40B4-BE49-F238E27FC236}">
                <a16:creationId xmlns:a16="http://schemas.microsoft.com/office/drawing/2014/main" id="{861E80C1-E8F5-5808-5655-D732021861E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9A01AF7-7C7C-42F4-B1CB-FB5BCC67201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>
            <a:extLst>
              <a:ext uri="{FF2B5EF4-FFF2-40B4-BE49-F238E27FC236}">
                <a16:creationId xmlns:a16="http://schemas.microsoft.com/office/drawing/2014/main" id="{F7D72527-B9A1-33D4-C8AF-072244BA32F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78FEE55C-1028-AFA9-4A62-ACA931DDBD8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7915091-C302-4AB8-385E-CF14D7A567A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9375" y="739775"/>
            <a:ext cx="657701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5" name="Rectangle 5">
            <a:extLst>
              <a:ext uri="{FF2B5EF4-FFF2-40B4-BE49-F238E27FC236}">
                <a16:creationId xmlns:a16="http://schemas.microsoft.com/office/drawing/2014/main" id="{CAB104C3-3A03-05C9-7353-4185A080E9C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92166" name="Rectangle 6">
            <a:extLst>
              <a:ext uri="{FF2B5EF4-FFF2-40B4-BE49-F238E27FC236}">
                <a16:creationId xmlns:a16="http://schemas.microsoft.com/office/drawing/2014/main" id="{852886FF-0345-1EC6-C715-CAD32333EB4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2167" name="Rectangle 7">
            <a:extLst>
              <a:ext uri="{FF2B5EF4-FFF2-40B4-BE49-F238E27FC236}">
                <a16:creationId xmlns:a16="http://schemas.microsoft.com/office/drawing/2014/main" id="{ECBACD77-6E7B-EBC4-97F1-3C8F7970F9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F334045-E271-4CE9-9F92-7B6EE209AEE2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 1">
            <a:extLst>
              <a:ext uri="{FF2B5EF4-FFF2-40B4-BE49-F238E27FC236}">
                <a16:creationId xmlns:a16="http://schemas.microsoft.com/office/drawing/2014/main" id="{9A24E9F3-2178-FF03-1A11-9C949A4E72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ln/>
        </p:spPr>
      </p:sp>
      <p:sp>
        <p:nvSpPr>
          <p:cNvPr id="5123" name="ノート プレースホルダ 2">
            <a:extLst>
              <a:ext uri="{FF2B5EF4-FFF2-40B4-BE49-F238E27FC236}">
                <a16:creationId xmlns:a16="http://schemas.microsoft.com/office/drawing/2014/main" id="{24A8FAEB-7763-523B-DFC8-525086C88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/>
          </a:p>
        </p:txBody>
      </p:sp>
      <p:sp>
        <p:nvSpPr>
          <p:cNvPr id="5124" name="スライド番号プレースホルダ 3">
            <a:extLst>
              <a:ext uri="{FF2B5EF4-FFF2-40B4-BE49-F238E27FC236}">
                <a16:creationId xmlns:a16="http://schemas.microsoft.com/office/drawing/2014/main" id="{7820BCB0-8C1B-CA10-0CAD-BA7816D971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C8649463-79BD-4D98-9EA0-B69C4BD73A72}" type="slidenum">
              <a:rPr lang="en-US" altLang="ja-JP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スライド イメージ プレースホルダ 1">
            <a:extLst>
              <a:ext uri="{FF2B5EF4-FFF2-40B4-BE49-F238E27FC236}">
                <a16:creationId xmlns:a16="http://schemas.microsoft.com/office/drawing/2014/main" id="{390D2CB6-FF6A-4B4B-29CB-6535F25AEC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ln/>
        </p:spPr>
      </p:sp>
      <p:sp>
        <p:nvSpPr>
          <p:cNvPr id="7171" name="ノート プレースホルダ 2">
            <a:extLst>
              <a:ext uri="{FF2B5EF4-FFF2-40B4-BE49-F238E27FC236}">
                <a16:creationId xmlns:a16="http://schemas.microsoft.com/office/drawing/2014/main" id="{D25D8422-FE48-3051-13DD-2329FE8F9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/>
          </a:p>
        </p:txBody>
      </p:sp>
      <p:sp>
        <p:nvSpPr>
          <p:cNvPr id="7172" name="スライド番号プレースホルダ 3">
            <a:extLst>
              <a:ext uri="{FF2B5EF4-FFF2-40B4-BE49-F238E27FC236}">
                <a16:creationId xmlns:a16="http://schemas.microsoft.com/office/drawing/2014/main" id="{B2AE7799-5485-D41D-53EF-DEFC124C27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07C73D6C-0646-4049-963F-9B75E086A597}" type="slidenum">
              <a:rPr lang="en-US" altLang="ja-JP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スライド イメージ プレースホルダ 1">
            <a:extLst>
              <a:ext uri="{FF2B5EF4-FFF2-40B4-BE49-F238E27FC236}">
                <a16:creationId xmlns:a16="http://schemas.microsoft.com/office/drawing/2014/main" id="{7FC0A6CA-666D-0A17-BA38-C0DE8C2C09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ln/>
        </p:spPr>
      </p:sp>
      <p:sp>
        <p:nvSpPr>
          <p:cNvPr id="9219" name="ノート プレースホルダ 2">
            <a:extLst>
              <a:ext uri="{FF2B5EF4-FFF2-40B4-BE49-F238E27FC236}">
                <a16:creationId xmlns:a16="http://schemas.microsoft.com/office/drawing/2014/main" id="{DFDBBCAD-D7FF-7282-3F1B-21AEBE1CBA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/>
          </a:p>
        </p:txBody>
      </p:sp>
      <p:sp>
        <p:nvSpPr>
          <p:cNvPr id="9220" name="スライド番号プレースホルダ 3">
            <a:extLst>
              <a:ext uri="{FF2B5EF4-FFF2-40B4-BE49-F238E27FC236}">
                <a16:creationId xmlns:a16="http://schemas.microsoft.com/office/drawing/2014/main" id="{4CD011ED-F517-5772-31CF-42BF54A42A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6A72AAAD-4650-4E0F-BCDF-5B0A6E695219}" type="slidenum">
              <a:rPr lang="en-US" altLang="ja-JP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4A6A249-9F47-51F4-55DA-442F179182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394648-2B2C-2535-8047-409E8E7F75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334817B-BC45-57AC-4620-C8FDD2B12B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6C98F2-0E1B-4B7F-818D-B667A02FF41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9841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9B3D3E6-692E-B4D8-9A14-49A5086838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4676172-7A34-8332-ACD5-A08334CCDC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BAAE153-B76E-8859-F9D5-1BDABB9561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52FDB7-55EB-4E5B-B8F5-E90A1B2D58A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21111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B406947-64F0-60AB-A641-4221125377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F018DA7-10D3-51BE-C6D6-B6305BA236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D3722B9-BEB0-1C58-60DD-5095A0DBD7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F928F2-FE2E-43DE-A6FC-783056078AB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73619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7D9147B-00BD-62DC-C928-7E6F0BF8B7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BC808A-3008-6D86-80A4-674E772D08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7E0CB7-BF67-8FDD-B302-1327AF3C2C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ABA64B-3D4B-412A-92DB-42A37A5EC13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8870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D340783-960D-CF0D-A3DE-8F129DFAEA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90B7FF-5380-DAF6-E25B-E99B38BBF0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BE72282-98DE-2DC1-A7DC-083E6F3378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A1FD93-B86D-43D1-8F55-B29D00487FC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6057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8E9394-648E-CA88-2112-B31E0D0876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9D755C-BDC6-7341-E55A-C7393FEBEA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77F1A2-7762-93D8-5A40-E97D5CCF42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25E130-B795-4848-8050-DE7E328C1B7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62993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82A7E6C-6848-1B65-693D-A9D3411BC1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8AE8048-DB69-0878-5886-9CC895AD6D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441A7C2-85E3-07DA-BB14-85F497B04B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E6C2AB-70F0-4BA9-96E8-01E57C38291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8653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ABB31F3-FF3F-C135-1CF0-82686555B6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6B204BA-107F-DB50-F245-91F41C447D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8012E37-8BC7-21BB-90A4-0B39D6645B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4CADC1-0E41-4B47-A6A5-A9D10E2AEAA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079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166C5F8-C3EF-C947-156F-B5DF021026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C75BDD2-E65E-651F-1DC9-A7C71EF645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288AC8F-4548-61DA-1AD6-BDEBE14C96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30255B-9579-479F-B8B3-5B6CF1FB7EA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83217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EA9D6F-D74C-4C26-C9CE-65A30A05AE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E2CCA7-2508-065B-07B8-4A10C4309A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C5521F-A82E-BF2E-CFE8-C35507A6A0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DA9EBB-83EA-40F5-9A2A-12AC5B7E2D8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86514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345130-ABF7-77A5-0FC8-3DB3CCA585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24609C-52D5-9B09-1778-A493A161BD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2D50EE-8CEF-03B4-8653-601BB5BFA3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3B6DC4-B31C-410A-934F-626FCFB3610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04695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E408FAA-CFEC-6641-3603-2AEB9820DF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FEAF607-05B7-8DE6-1967-373DCA9C31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B971D00-4C1B-2411-31C7-7ACE0E8EE89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8960D80-18BE-0C86-1C50-B36632026B8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2B7CAEE-83EB-5DD4-A8F0-32C64C42AFC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E01743CA-82B7-4E91-A1A9-2970BB47E2C9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角丸四角形 15">
            <a:extLst>
              <a:ext uri="{FF2B5EF4-FFF2-40B4-BE49-F238E27FC236}">
                <a16:creationId xmlns:a16="http://schemas.microsoft.com/office/drawing/2014/main" id="{558158A8-E6BE-0427-0429-B2CA04259304}"/>
              </a:ext>
            </a:extLst>
          </p:cNvPr>
          <p:cNvSpPr/>
          <p:nvPr/>
        </p:nvSpPr>
        <p:spPr bwMode="auto">
          <a:xfrm>
            <a:off x="1847850" y="5661025"/>
            <a:ext cx="8496300" cy="108108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69634" name="Rectangle 1026">
            <a:extLst>
              <a:ext uri="{FF2B5EF4-FFF2-40B4-BE49-F238E27FC236}">
                <a16:creationId xmlns:a16="http://schemas.microsoft.com/office/drawing/2014/main" id="{90CE7744-F989-F731-D073-B0791133934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76400" y="1628776"/>
            <a:ext cx="8839200" cy="1008063"/>
          </a:xfrm>
        </p:spPr>
        <p:txBody>
          <a:bodyPr/>
          <a:lstStyle/>
          <a:p>
            <a:pPr eaLnBrk="1" hangingPunct="1">
              <a:lnSpc>
                <a:spcPct val="125000"/>
              </a:lnSpc>
              <a:defRPr/>
            </a:pPr>
            <a:r>
              <a:rPr lang="en-US" altLang="ja-JP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</a:t>
            </a:r>
            <a:r>
              <a:rPr lang="ja-JP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における・・・・・・・・・</a:t>
            </a:r>
          </a:p>
        </p:txBody>
      </p:sp>
      <p:sp>
        <p:nvSpPr>
          <p:cNvPr id="4100" name="Rectangle 1027">
            <a:extLst>
              <a:ext uri="{FF2B5EF4-FFF2-40B4-BE49-F238E27FC236}">
                <a16:creationId xmlns:a16="http://schemas.microsoft.com/office/drawing/2014/main" id="{BE3432C1-38C1-7ED7-7769-8D1559D205A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828800" y="3644900"/>
            <a:ext cx="8534400" cy="1676400"/>
          </a:xfrm>
        </p:spPr>
        <p:txBody>
          <a:bodyPr/>
          <a:lstStyle/>
          <a:p>
            <a:pPr eaLnBrk="1" hangingPunct="1"/>
            <a:r>
              <a:rPr lang="ja-JP" altLang="en-US" sz="2400"/>
              <a:t>日本リウマチ大学医学部</a:t>
            </a:r>
          </a:p>
          <a:p>
            <a:pPr eaLnBrk="1" hangingPunct="1"/>
            <a:endParaRPr lang="ja-JP" altLang="en-US" sz="1000"/>
          </a:p>
          <a:p>
            <a:pPr eaLnBrk="1" hangingPunct="1"/>
            <a:r>
              <a:rPr lang="ja-JP" altLang="en-US" sz="2800"/>
              <a:t>山田　太郎</a:t>
            </a:r>
          </a:p>
        </p:txBody>
      </p:sp>
      <p:sp>
        <p:nvSpPr>
          <p:cNvPr id="4101" name="Rectangle 1028">
            <a:extLst>
              <a:ext uri="{FF2B5EF4-FFF2-40B4-BE49-F238E27FC236}">
                <a16:creationId xmlns:a16="http://schemas.microsoft.com/office/drawing/2014/main" id="{94DC4551-2B23-6B1C-208C-3A03A09F87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1"/>
            <a:ext cx="439261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>
                <a:latin typeface="ＭＳ Ｐゴシック" panose="020B0600070205080204" pitchFamily="50" charset="-128"/>
              </a:rPr>
              <a:t>第●●回日本リウマチ学会総会・学術集会</a:t>
            </a:r>
            <a:endParaRPr lang="en-US" altLang="ja-JP" sz="1800">
              <a:latin typeface="ＭＳ Ｐゴシック" panose="020B0600070205080204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800">
                <a:latin typeface="ＭＳ Ｐゴシック" panose="020B0600070205080204" pitchFamily="50" charset="-128"/>
              </a:rPr>
              <a:t>W0-01</a:t>
            </a:r>
            <a:endParaRPr lang="ja-JP" altLang="en-US" sz="1800">
              <a:latin typeface="ＭＳ Ｐゴシック" panose="020B0600070205080204" pitchFamily="50" charset="-128"/>
            </a:endParaRPr>
          </a:p>
        </p:txBody>
      </p:sp>
      <p:cxnSp>
        <p:nvCxnSpPr>
          <p:cNvPr id="4102" name="直線コネクタ 7">
            <a:extLst>
              <a:ext uri="{FF2B5EF4-FFF2-40B4-BE49-F238E27FC236}">
                <a16:creationId xmlns:a16="http://schemas.microsoft.com/office/drawing/2014/main" id="{674C2340-ED61-1468-F447-EAFA373780F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82775" y="5516563"/>
            <a:ext cx="842645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サブタイトル 2">
            <a:extLst>
              <a:ext uri="{FF2B5EF4-FFF2-40B4-BE49-F238E27FC236}">
                <a16:creationId xmlns:a16="http://schemas.microsoft.com/office/drawing/2014/main" id="{0BB18C70-CC6B-DA71-9AA7-68A4E3B7F6ED}"/>
              </a:ext>
            </a:extLst>
          </p:cNvPr>
          <p:cNvSpPr txBox="1">
            <a:spLocks/>
          </p:cNvSpPr>
          <p:nvPr/>
        </p:nvSpPr>
        <p:spPr bwMode="auto">
          <a:xfrm>
            <a:off x="3378200" y="6237288"/>
            <a:ext cx="54356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 fontScale="92500"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altLang="ja-JP" sz="1400" b="1" kern="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</a:rPr>
              <a:t>※</a:t>
            </a:r>
            <a:r>
              <a:rPr lang="ja-JP" altLang="en-US" sz="1400" b="1" kern="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</a:rPr>
              <a:t>この演題に関連し、開示すべき</a:t>
            </a:r>
            <a:r>
              <a:rPr lang="en-US" altLang="ja-JP" sz="1400" b="1" kern="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</a:rPr>
              <a:t>COI</a:t>
            </a:r>
            <a:r>
              <a:rPr lang="ja-JP" altLang="en-US" sz="1400" b="1" kern="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</a:rPr>
              <a:t>関係にある企業などはありません。</a:t>
            </a:r>
          </a:p>
        </p:txBody>
      </p:sp>
      <p:sp>
        <p:nvSpPr>
          <p:cNvPr id="4104" name="サブタイトル 2">
            <a:extLst>
              <a:ext uri="{FF2B5EF4-FFF2-40B4-BE49-F238E27FC236}">
                <a16:creationId xmlns:a16="http://schemas.microsoft.com/office/drawing/2014/main" id="{9A8555CD-FDC8-C822-7660-98C54BBF52D1}"/>
              </a:ext>
            </a:extLst>
          </p:cNvPr>
          <p:cNvSpPr txBox="1">
            <a:spLocks/>
          </p:cNvSpPr>
          <p:nvPr/>
        </p:nvSpPr>
        <p:spPr bwMode="auto">
          <a:xfrm>
            <a:off x="3000375" y="5732463"/>
            <a:ext cx="6408738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ja-JP" altLang="en-US" sz="1800" b="1">
                <a:solidFill>
                  <a:srgbClr val="000099"/>
                </a:solidFill>
              </a:rPr>
              <a:t>利益相反の有無　：　無</a:t>
            </a:r>
          </a:p>
        </p:txBody>
      </p:sp>
      <p:sp>
        <p:nvSpPr>
          <p:cNvPr id="13" name="テキスト ボックス 9">
            <a:extLst>
              <a:ext uri="{FF2B5EF4-FFF2-40B4-BE49-F238E27FC236}">
                <a16:creationId xmlns:a16="http://schemas.microsoft.com/office/drawing/2014/main" id="{EF19D672-CEE4-B942-0AA1-1F20F63071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0914" y="0"/>
            <a:ext cx="827087" cy="33813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</a:rPr>
              <a:t>様式</a:t>
            </a: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  <a:latin typeface="ＭＳ 明朝" pitchFamily="17" charset="-128"/>
                <a:ea typeface="ＭＳ 明朝" pitchFamily="17" charset="-128"/>
              </a:rPr>
              <a:t>２</a:t>
            </a: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</a:rPr>
              <a:t>－</a:t>
            </a:r>
            <a:r>
              <a:rPr lang="en-US" altLang="ja-JP" sz="800" dirty="0">
                <a:solidFill>
                  <a:schemeClr val="bg1">
                    <a:lumMod val="95000"/>
                  </a:schemeClr>
                </a:solidFill>
              </a:rPr>
              <a:t>A</a:t>
            </a:r>
          </a:p>
          <a:p>
            <a:pPr algn="ctr" eaLnBrk="1" hangingPunct="1">
              <a:defRPr/>
            </a:pP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</a:rPr>
              <a:t>（口演発表用）</a:t>
            </a:r>
            <a:endParaRPr lang="en-US" altLang="ja-JP" sz="8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角丸四角形 15">
            <a:extLst>
              <a:ext uri="{FF2B5EF4-FFF2-40B4-BE49-F238E27FC236}">
                <a16:creationId xmlns:a16="http://schemas.microsoft.com/office/drawing/2014/main" id="{4127AF91-9F12-D15C-4B5C-5DA0E0DCE6FF}"/>
              </a:ext>
            </a:extLst>
          </p:cNvPr>
          <p:cNvSpPr/>
          <p:nvPr/>
        </p:nvSpPr>
        <p:spPr bwMode="auto">
          <a:xfrm>
            <a:off x="1847850" y="5661025"/>
            <a:ext cx="8496300" cy="108108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69634" name="Rectangle 1026">
            <a:extLst>
              <a:ext uri="{FF2B5EF4-FFF2-40B4-BE49-F238E27FC236}">
                <a16:creationId xmlns:a16="http://schemas.microsoft.com/office/drawing/2014/main" id="{5080DC2E-23AF-566F-045B-210BB121441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76400" y="1628776"/>
            <a:ext cx="8839200" cy="1008063"/>
          </a:xfrm>
        </p:spPr>
        <p:txBody>
          <a:bodyPr/>
          <a:lstStyle/>
          <a:p>
            <a:pPr eaLnBrk="1" hangingPunct="1">
              <a:lnSpc>
                <a:spcPct val="125000"/>
              </a:lnSpc>
              <a:defRPr/>
            </a:pPr>
            <a:r>
              <a:rPr lang="en-US" altLang="ja-JP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</a:t>
            </a:r>
            <a:r>
              <a:rPr lang="ja-JP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における・・・・・・・・・</a:t>
            </a:r>
          </a:p>
        </p:txBody>
      </p:sp>
      <p:sp>
        <p:nvSpPr>
          <p:cNvPr id="6148" name="Rectangle 1027">
            <a:extLst>
              <a:ext uri="{FF2B5EF4-FFF2-40B4-BE49-F238E27FC236}">
                <a16:creationId xmlns:a16="http://schemas.microsoft.com/office/drawing/2014/main" id="{A01033DA-CC0E-15C0-44C5-0A00F30E646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828800" y="3644900"/>
            <a:ext cx="8534400" cy="1676400"/>
          </a:xfrm>
        </p:spPr>
        <p:txBody>
          <a:bodyPr/>
          <a:lstStyle/>
          <a:p>
            <a:pPr eaLnBrk="1" hangingPunct="1"/>
            <a:r>
              <a:rPr lang="ja-JP" altLang="en-US" sz="2400"/>
              <a:t>日本リウマチ大学医学部</a:t>
            </a:r>
          </a:p>
          <a:p>
            <a:pPr eaLnBrk="1" hangingPunct="1"/>
            <a:endParaRPr lang="ja-JP" altLang="en-US" sz="1000"/>
          </a:p>
          <a:p>
            <a:pPr eaLnBrk="1" hangingPunct="1"/>
            <a:r>
              <a:rPr lang="ja-JP" altLang="en-US" sz="2800"/>
              <a:t>山田　太郎</a:t>
            </a:r>
          </a:p>
        </p:txBody>
      </p:sp>
      <p:cxnSp>
        <p:nvCxnSpPr>
          <p:cNvPr id="6149" name="直線コネクタ 7">
            <a:extLst>
              <a:ext uri="{FF2B5EF4-FFF2-40B4-BE49-F238E27FC236}">
                <a16:creationId xmlns:a16="http://schemas.microsoft.com/office/drawing/2014/main" id="{BAF3D33D-FBAF-C4C4-A55E-F634F4E5E1C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82775" y="5516563"/>
            <a:ext cx="842645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サブタイトル 2">
            <a:extLst>
              <a:ext uri="{FF2B5EF4-FFF2-40B4-BE49-F238E27FC236}">
                <a16:creationId xmlns:a16="http://schemas.microsoft.com/office/drawing/2014/main" id="{AD0E6BD0-3EE3-0B7C-49DA-030ABFDFB5B7}"/>
              </a:ext>
            </a:extLst>
          </p:cNvPr>
          <p:cNvSpPr txBox="1">
            <a:spLocks/>
          </p:cNvSpPr>
          <p:nvPr/>
        </p:nvSpPr>
        <p:spPr bwMode="auto">
          <a:xfrm>
            <a:off x="3763963" y="6092826"/>
            <a:ext cx="4779962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 fontScale="92500"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altLang="ja-JP" sz="1400" b="1" kern="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</a:rPr>
              <a:t>※</a:t>
            </a:r>
            <a:r>
              <a:rPr lang="ja-JP" altLang="en-US" sz="1400" b="1" dirty="0">
                <a:solidFill>
                  <a:schemeClr val="bg1">
                    <a:lumMod val="75000"/>
                  </a:schemeClr>
                </a:solidFill>
                <a:latin typeface="Arial" charset="0"/>
                <a:ea typeface="ＭＳ Ｐゴシック" charset="-128"/>
              </a:rPr>
              <a:t>この演題の発表に関連し、開示すべき</a:t>
            </a:r>
            <a:r>
              <a:rPr lang="en-US" altLang="ja-JP" sz="1400" b="1" dirty="0">
                <a:solidFill>
                  <a:schemeClr val="bg1">
                    <a:lumMod val="75000"/>
                  </a:schemeClr>
                </a:solidFill>
                <a:latin typeface="Arial" charset="0"/>
                <a:ea typeface="ＭＳ Ｐゴシック" charset="-128"/>
              </a:rPr>
              <a:t>CO I </a:t>
            </a:r>
            <a:r>
              <a:rPr lang="ja-JP" altLang="en-US" sz="1400" b="1" dirty="0">
                <a:solidFill>
                  <a:schemeClr val="bg1">
                    <a:lumMod val="75000"/>
                  </a:schemeClr>
                </a:solidFill>
                <a:latin typeface="Arial" charset="0"/>
                <a:ea typeface="ＭＳ Ｐゴシック" charset="-128"/>
              </a:rPr>
              <a:t>関係にある企業名：</a:t>
            </a:r>
            <a:endParaRPr lang="en-US" altLang="ja-JP" sz="1400" b="1" dirty="0">
              <a:solidFill>
                <a:schemeClr val="bg1">
                  <a:lumMod val="75000"/>
                </a:schemeClr>
              </a:solidFill>
              <a:latin typeface="Arial" charset="0"/>
              <a:ea typeface="ＭＳ Ｐゴシック" charset="-128"/>
            </a:endParaRPr>
          </a:p>
          <a:p>
            <a:pPr algn="ctr" eaLnBrk="1" hangingPunct="1">
              <a:spcBef>
                <a:spcPct val="20000"/>
              </a:spcBef>
              <a:defRPr/>
            </a:pPr>
            <a:r>
              <a:rPr lang="en-US" altLang="ja-JP" sz="1400" b="1" kern="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</a:rPr>
              <a:t>XXX</a:t>
            </a:r>
            <a:r>
              <a:rPr lang="ja-JP" altLang="en-US" sz="1400" b="1" kern="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</a:rPr>
              <a:t>製薬株式会社、</a:t>
            </a:r>
            <a:r>
              <a:rPr lang="en-US" altLang="ja-JP" sz="1400" b="1" kern="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</a:rPr>
              <a:t>XXX</a:t>
            </a:r>
            <a:r>
              <a:rPr lang="ja-JP" altLang="en-US" sz="1400" b="1" kern="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</a:rPr>
              <a:t>製薬株式会社</a:t>
            </a:r>
          </a:p>
        </p:txBody>
      </p:sp>
      <p:sp>
        <p:nvSpPr>
          <p:cNvPr id="6151" name="サブタイトル 2">
            <a:extLst>
              <a:ext uri="{FF2B5EF4-FFF2-40B4-BE49-F238E27FC236}">
                <a16:creationId xmlns:a16="http://schemas.microsoft.com/office/drawing/2014/main" id="{8E0445DE-06F3-B8CA-CB1C-A4674C81C7B6}"/>
              </a:ext>
            </a:extLst>
          </p:cNvPr>
          <p:cNvSpPr txBox="1">
            <a:spLocks/>
          </p:cNvSpPr>
          <p:nvPr/>
        </p:nvSpPr>
        <p:spPr bwMode="auto">
          <a:xfrm>
            <a:off x="3000375" y="5661026"/>
            <a:ext cx="6408738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ja-JP" altLang="en-US" sz="1800" b="1">
                <a:solidFill>
                  <a:srgbClr val="000099"/>
                </a:solidFill>
              </a:rPr>
              <a:t>利益相反の有無　：　有</a:t>
            </a:r>
          </a:p>
        </p:txBody>
      </p:sp>
      <p:sp>
        <p:nvSpPr>
          <p:cNvPr id="18" name="テキスト ボックス 9">
            <a:extLst>
              <a:ext uri="{FF2B5EF4-FFF2-40B4-BE49-F238E27FC236}">
                <a16:creationId xmlns:a16="http://schemas.microsoft.com/office/drawing/2014/main" id="{795FA8D2-23BC-8094-EC73-4B6E4C04E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0914" y="0"/>
            <a:ext cx="827087" cy="33813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</a:rPr>
              <a:t>様式</a:t>
            </a: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  <a:latin typeface="ＭＳ 明朝" pitchFamily="17" charset="-128"/>
                <a:ea typeface="ＭＳ 明朝" pitchFamily="17" charset="-128"/>
              </a:rPr>
              <a:t>２</a:t>
            </a: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</a:rPr>
              <a:t>－</a:t>
            </a:r>
            <a:r>
              <a:rPr lang="en-US" altLang="ja-JP" sz="800" dirty="0">
                <a:solidFill>
                  <a:schemeClr val="bg1">
                    <a:lumMod val="95000"/>
                  </a:schemeClr>
                </a:solidFill>
              </a:rPr>
              <a:t>B</a:t>
            </a:r>
          </a:p>
          <a:p>
            <a:pPr algn="ctr" eaLnBrk="1" hangingPunct="1">
              <a:defRPr/>
            </a:pP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</a:rPr>
              <a:t>（口演発表用）</a:t>
            </a:r>
            <a:endParaRPr lang="en-US" altLang="ja-JP" sz="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153" name="Rectangle 1028">
            <a:extLst>
              <a:ext uri="{FF2B5EF4-FFF2-40B4-BE49-F238E27FC236}">
                <a16:creationId xmlns:a16="http://schemas.microsoft.com/office/drawing/2014/main" id="{B8005BBC-8786-007E-807A-6CEF98379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1"/>
            <a:ext cx="439261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>
                <a:latin typeface="ＭＳ Ｐゴシック" panose="020B0600070205080204" pitchFamily="50" charset="-128"/>
              </a:rPr>
              <a:t>第●●回日本リウマチ学会総会・学術集会</a:t>
            </a:r>
            <a:endParaRPr lang="en-US" altLang="ja-JP" sz="1800">
              <a:latin typeface="ＭＳ Ｐゴシック" panose="020B0600070205080204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800">
                <a:latin typeface="ＭＳ Ｐゴシック" panose="020B0600070205080204" pitchFamily="50" charset="-128"/>
              </a:rPr>
              <a:t>W0-01</a:t>
            </a:r>
            <a:endParaRPr lang="ja-JP" altLang="en-US" sz="1800">
              <a:latin typeface="ＭＳ Ｐゴシック" panose="020B0600070205080204" pitchFamily="50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角丸四角形 15">
            <a:extLst>
              <a:ext uri="{FF2B5EF4-FFF2-40B4-BE49-F238E27FC236}">
                <a16:creationId xmlns:a16="http://schemas.microsoft.com/office/drawing/2014/main" id="{87553BD1-2F1A-6A84-E652-EB95A855C2F6}"/>
              </a:ext>
            </a:extLst>
          </p:cNvPr>
          <p:cNvSpPr/>
          <p:nvPr/>
        </p:nvSpPr>
        <p:spPr bwMode="auto">
          <a:xfrm>
            <a:off x="1847850" y="5661025"/>
            <a:ext cx="8496300" cy="108108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cxnSp>
        <p:nvCxnSpPr>
          <p:cNvPr id="8195" name="直線コネクタ 7">
            <a:extLst>
              <a:ext uri="{FF2B5EF4-FFF2-40B4-BE49-F238E27FC236}">
                <a16:creationId xmlns:a16="http://schemas.microsoft.com/office/drawing/2014/main" id="{6BD58A8D-EC6A-213E-AFF6-9DDEAEB4A5C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82775" y="5516563"/>
            <a:ext cx="842645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サブタイトル 2">
            <a:extLst>
              <a:ext uri="{FF2B5EF4-FFF2-40B4-BE49-F238E27FC236}">
                <a16:creationId xmlns:a16="http://schemas.microsoft.com/office/drawing/2014/main" id="{30ECE54C-9735-C230-67F6-94C839B4FB9A}"/>
              </a:ext>
            </a:extLst>
          </p:cNvPr>
          <p:cNvSpPr txBox="1">
            <a:spLocks/>
          </p:cNvSpPr>
          <p:nvPr/>
        </p:nvSpPr>
        <p:spPr bwMode="auto">
          <a:xfrm>
            <a:off x="3763963" y="6092826"/>
            <a:ext cx="4779962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 fontScale="92500"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altLang="ja-JP" sz="1400" b="1" kern="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</a:rPr>
              <a:t>※</a:t>
            </a:r>
            <a:r>
              <a:rPr lang="ja-JP" altLang="en-US" sz="1400" b="1" dirty="0">
                <a:solidFill>
                  <a:schemeClr val="bg1">
                    <a:lumMod val="75000"/>
                  </a:schemeClr>
                </a:solidFill>
                <a:latin typeface="Arial" charset="0"/>
                <a:ea typeface="ＭＳ Ｐゴシック" charset="-128"/>
              </a:rPr>
              <a:t>この演題の発表に関連し、開示すべき</a:t>
            </a:r>
            <a:r>
              <a:rPr lang="en-US" altLang="ja-JP" sz="1400" b="1" dirty="0">
                <a:solidFill>
                  <a:schemeClr val="bg1">
                    <a:lumMod val="75000"/>
                  </a:schemeClr>
                </a:solidFill>
                <a:latin typeface="Arial" charset="0"/>
                <a:ea typeface="ＭＳ Ｐゴシック" charset="-128"/>
              </a:rPr>
              <a:t>CO I </a:t>
            </a:r>
            <a:r>
              <a:rPr lang="ja-JP" altLang="en-US" sz="1400" b="1" dirty="0">
                <a:solidFill>
                  <a:schemeClr val="bg1">
                    <a:lumMod val="75000"/>
                  </a:schemeClr>
                </a:solidFill>
                <a:latin typeface="Arial" charset="0"/>
                <a:ea typeface="ＭＳ Ｐゴシック" charset="-128"/>
              </a:rPr>
              <a:t>関係にある企業名：</a:t>
            </a:r>
            <a:endParaRPr lang="en-US" altLang="ja-JP" sz="1400" b="1" dirty="0">
              <a:solidFill>
                <a:schemeClr val="bg1">
                  <a:lumMod val="75000"/>
                </a:schemeClr>
              </a:solidFill>
              <a:latin typeface="Arial" charset="0"/>
              <a:ea typeface="ＭＳ Ｐゴシック" charset="-128"/>
            </a:endParaRPr>
          </a:p>
          <a:p>
            <a:pPr algn="ctr" eaLnBrk="1" hangingPunct="1">
              <a:spcBef>
                <a:spcPct val="20000"/>
              </a:spcBef>
              <a:defRPr/>
            </a:pPr>
            <a:r>
              <a:rPr lang="en-US" altLang="ja-JP" sz="1400" b="1" kern="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</a:rPr>
              <a:t>XXX</a:t>
            </a:r>
            <a:r>
              <a:rPr lang="ja-JP" altLang="en-US" sz="1400" b="1" kern="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</a:rPr>
              <a:t>製薬株式会社、</a:t>
            </a:r>
            <a:r>
              <a:rPr lang="en-US" altLang="ja-JP" sz="1400" b="1" kern="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</a:rPr>
              <a:t>YYY</a:t>
            </a:r>
            <a:r>
              <a:rPr lang="ja-JP" altLang="en-US" sz="1400" b="1" kern="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</a:rPr>
              <a:t>製薬株式会社</a:t>
            </a:r>
          </a:p>
        </p:txBody>
      </p:sp>
      <p:sp>
        <p:nvSpPr>
          <p:cNvPr id="8197" name="サブタイトル 2">
            <a:extLst>
              <a:ext uri="{FF2B5EF4-FFF2-40B4-BE49-F238E27FC236}">
                <a16:creationId xmlns:a16="http://schemas.microsoft.com/office/drawing/2014/main" id="{010EEF45-65DB-6C05-8AEB-3DA7748EDFE5}"/>
              </a:ext>
            </a:extLst>
          </p:cNvPr>
          <p:cNvSpPr txBox="1">
            <a:spLocks/>
          </p:cNvSpPr>
          <p:nvPr/>
        </p:nvSpPr>
        <p:spPr bwMode="auto">
          <a:xfrm>
            <a:off x="3000375" y="5661026"/>
            <a:ext cx="6408738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ja-JP" altLang="en-US" sz="1800" b="1">
                <a:solidFill>
                  <a:srgbClr val="000099"/>
                </a:solidFill>
              </a:rPr>
              <a:t>利益相反の有無　：　有</a:t>
            </a:r>
          </a:p>
        </p:txBody>
      </p:sp>
      <p:sp>
        <p:nvSpPr>
          <p:cNvPr id="20" name="テキスト ボックス 9">
            <a:extLst>
              <a:ext uri="{FF2B5EF4-FFF2-40B4-BE49-F238E27FC236}">
                <a16:creationId xmlns:a16="http://schemas.microsoft.com/office/drawing/2014/main" id="{A29BEBCC-3F43-4170-443B-9E598D3E4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6450" y="0"/>
            <a:ext cx="971550" cy="33813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</a:rPr>
              <a:t>様式</a:t>
            </a: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  <a:latin typeface="ＭＳ 明朝" pitchFamily="17" charset="-128"/>
                <a:ea typeface="ＭＳ 明朝" pitchFamily="17" charset="-128"/>
              </a:rPr>
              <a:t>２</a:t>
            </a: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</a:rPr>
              <a:t>－</a:t>
            </a:r>
            <a:r>
              <a:rPr lang="en-US" altLang="ja-JP" sz="800" dirty="0">
                <a:solidFill>
                  <a:schemeClr val="bg1">
                    <a:lumMod val="95000"/>
                  </a:schemeClr>
                </a:solidFill>
              </a:rPr>
              <a:t>C</a:t>
            </a:r>
          </a:p>
          <a:p>
            <a:pPr algn="ctr" eaLnBrk="1" hangingPunct="1">
              <a:defRPr/>
            </a:pP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</a:rPr>
              <a:t>（ポスター発表用）</a:t>
            </a:r>
            <a:endParaRPr lang="en-US" altLang="ja-JP" sz="8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">
      <a:dk1>
        <a:srgbClr val="000000"/>
      </a:dk1>
      <a:lt1>
        <a:srgbClr val="FFFFFF"/>
      </a:lt1>
      <a:dk2>
        <a:srgbClr val="0000CC"/>
      </a:dk2>
      <a:lt2>
        <a:srgbClr val="FFFF00"/>
      </a:lt2>
      <a:accent1>
        <a:srgbClr val="FF9900"/>
      </a:accent1>
      <a:accent2>
        <a:srgbClr val="00FFFF"/>
      </a:accent2>
      <a:accent3>
        <a:srgbClr val="AAAAE2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標準デザイン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5361</TotalTime>
  <Words>180</Words>
  <Application>Microsoft Office PowerPoint</Application>
  <PresentationFormat>ワイド画面</PresentationFormat>
  <Paragraphs>29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ＭＳ Ｐゴシック</vt:lpstr>
      <vt:lpstr>ＭＳ 明朝</vt:lpstr>
      <vt:lpstr>Arial</vt:lpstr>
      <vt:lpstr>Times New Roman</vt:lpstr>
      <vt:lpstr>標準デザイン</vt:lpstr>
      <vt:lpstr>RAにおける・・・・・・・・・</vt:lpstr>
      <vt:lpstr>RAにおける・・・・・・・・・</vt:lpstr>
      <vt:lpstr>PowerPoint プレゼンテーション</vt:lpstr>
    </vt:vector>
  </TitlesOfParts>
  <Company>京都大学臨床免疫学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膠原病の難治性病態</dc:title>
  <dc:creator>三森　経世</dc:creator>
  <cp:lastModifiedBy>MS4 CEO</cp:lastModifiedBy>
  <cp:revision>127</cp:revision>
  <cp:lastPrinted>2016-02-17T07:20:23Z</cp:lastPrinted>
  <dcterms:created xsi:type="dcterms:W3CDTF">2002-09-23T06:26:29Z</dcterms:created>
  <dcterms:modified xsi:type="dcterms:W3CDTF">2026-05-19T13:33:58Z</dcterms:modified>
</cp:coreProperties>
</file>